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Open Sans Extra Bold" charset="1" panose="020B0906030804020204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7.png" Type="http://schemas.openxmlformats.org/officeDocument/2006/relationships/image"/><Relationship Id="rId4" Target="https://roger-sampaio-churn.streamlit.app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1331" y="3298747"/>
            <a:ext cx="8015383" cy="32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Previsão de Churning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91331" y="6631448"/>
            <a:ext cx="7366063" cy="50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Cientista de Dados Roger C. Sampaio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3261" r="0" b="-3261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391331" y="1556004"/>
            <a:ext cx="2054840" cy="2054840"/>
          </a:xfrm>
          <a:custGeom>
            <a:avLst/>
            <a:gdLst/>
            <a:ahLst/>
            <a:cxnLst/>
            <a:rect r="r" b="b" t="t" l="l"/>
            <a:pathLst>
              <a:path h="2054840" w="2054840">
                <a:moveTo>
                  <a:pt x="0" y="0"/>
                </a:moveTo>
                <a:lnTo>
                  <a:pt x="2054840" y="0"/>
                </a:lnTo>
                <a:lnTo>
                  <a:pt x="2054840" y="2054839"/>
                </a:lnTo>
                <a:lnTo>
                  <a:pt x="0" y="2054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367558" y="2590556"/>
            <a:ext cx="11552885" cy="5105887"/>
            <a:chOff x="0" y="0"/>
            <a:chExt cx="3042735" cy="13447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42735" cy="1344760"/>
            </a:xfrm>
            <a:custGeom>
              <a:avLst/>
              <a:gdLst/>
              <a:ahLst/>
              <a:cxnLst/>
              <a:rect r="r" b="b" t="t" l="l"/>
              <a:pathLst>
                <a:path h="1344760" w="3042735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042735" cy="1382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69838" y="2903493"/>
            <a:ext cx="6243878" cy="992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95"/>
              </a:lnSpc>
              <a:spcBef>
                <a:spcPct val="0"/>
              </a:spcBef>
            </a:pPr>
            <a:r>
              <a:rPr lang="en-US" sz="585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CONTEXTO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96755" y="4236467"/>
            <a:ext cx="10494490" cy="246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8"/>
              </a:lnSpc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Ohh, céus, </a:t>
            </a:r>
            <a:r>
              <a:rPr lang="en-US" sz="2348" spc="-46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os clientes</a:t>
            </a: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estão me </a:t>
            </a:r>
            <a:r>
              <a:rPr lang="en-US" sz="2348" spc="-46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deixando</a:t>
            </a: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...</a:t>
            </a:r>
          </a:p>
          <a:p>
            <a:pPr algn="ctr">
              <a:lnSpc>
                <a:spcPts val="3288"/>
              </a:lnSpc>
            </a:pPr>
          </a:p>
          <a:p>
            <a:pPr algn="ctr">
              <a:lnSpc>
                <a:spcPts val="3288"/>
              </a:lnSpc>
              <a:spcBef>
                <a:spcPct val="0"/>
              </a:spcBef>
            </a:pP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Objetivo: Construção de um modelo de Machine Learning para prever a probabilidade de churning de clientes de uma operadora de telefonia com base nas características de consumo e custos das ligações, para subsidiar ações para o marketing.</a:t>
            </a:r>
            <a:r>
              <a:rPr lang="en-US" sz="2348" spc="-46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48317" y="4624300"/>
            <a:ext cx="6033363" cy="79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53"/>
              </a:lnSpc>
              <a:spcBef>
                <a:spcPct val="0"/>
              </a:spcBef>
            </a:pPr>
            <a:r>
              <a:rPr lang="en-US" sz="46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Recursos Utilizados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18101" y="17679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8763159" y="20412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144000" y="3541391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0688346" y="3599072"/>
            <a:ext cx="5768345" cy="125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Característica de </a:t>
            </a:r>
            <a:r>
              <a:rPr lang="en-US" sz="1782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localidade </a:t>
            </a: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do cliente. Exemplo: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Estado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Código de área 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289058" y="3814603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144000" y="5318072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0688346" y="5375752"/>
            <a:ext cx="5768345" cy="94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Recursos associados </a:t>
            </a:r>
            <a:r>
              <a:rPr lang="en-US" sz="1782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Call-Center</a:t>
            </a: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(atendimento do cliente). Exemplo: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número de ligações ao call center.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89058" y="5591284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618101" y="7094753"/>
            <a:ext cx="1424256" cy="1424256"/>
          </a:xfrm>
          <a:custGeom>
            <a:avLst/>
            <a:gdLst/>
            <a:ahLst/>
            <a:cxnLst/>
            <a:rect r="r" b="b" t="t" l="l"/>
            <a:pathLst>
              <a:path h="1424256" w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10162447" y="7152433"/>
            <a:ext cx="5768345" cy="125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Características do </a:t>
            </a:r>
            <a:r>
              <a:rPr lang="en-US" sz="1782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plano contratado</a:t>
            </a: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. Exemplo: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Se tem ou não suporte ao plano internacional.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Se tem ou não suporte ao correio de voz.</a:t>
            </a:r>
          </a:p>
          <a:p>
            <a:pPr algn="l">
              <a:lnSpc>
                <a:spcPts val="2495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8763159" y="7367965"/>
            <a:ext cx="1134140" cy="80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280481" y="1825672"/>
            <a:ext cx="5768345" cy="157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Recursos de </a:t>
            </a:r>
            <a:r>
              <a:rPr lang="en-US" sz="1782" spc="-35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ligações</a:t>
            </a: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. Exemplo: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tempo gasto em ligações </a:t>
            </a:r>
          </a:p>
          <a:p>
            <a:pPr algn="l" marL="384815" indent="-192407" lvl="1">
              <a:lnSpc>
                <a:spcPts val="2495"/>
              </a:lnSpc>
              <a:buFont typeface="Arial"/>
              <a:buChar char="•"/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custo de ligações</a:t>
            </a:r>
          </a:p>
          <a:p>
            <a:pPr algn="l">
              <a:lnSpc>
                <a:spcPts val="2495"/>
              </a:lnSpc>
            </a:pPr>
            <a:r>
              <a:rPr lang="en-US" sz="1782" spc="-35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Ambas variáveis consideram os três turnos: matutino, vespertino e noturno.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7242" y="242294"/>
            <a:ext cx="17793515" cy="9802411"/>
            <a:chOff x="0" y="0"/>
            <a:chExt cx="4982580" cy="27448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580" cy="2744893"/>
            </a:xfrm>
            <a:custGeom>
              <a:avLst/>
              <a:gdLst/>
              <a:ahLst/>
              <a:cxnLst/>
              <a:rect r="r" b="b" t="t" l="l"/>
              <a:pathLst>
                <a:path h="2744893" w="4982580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97323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72544" y="2466355"/>
            <a:ext cx="4203375" cy="5973865"/>
            <a:chOff x="0" y="0"/>
            <a:chExt cx="1416547" cy="20132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2297323" y="522711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489973" y="2753413"/>
            <a:ext cx="1769077" cy="1769077"/>
          </a:xfrm>
          <a:custGeom>
            <a:avLst/>
            <a:gdLst/>
            <a:ahLst/>
            <a:cxnLst/>
            <a:rect r="r" b="b" t="t" l="l"/>
            <a:pathLst>
              <a:path h="1769077" w="1769077">
                <a:moveTo>
                  <a:pt x="0" y="0"/>
                </a:moveTo>
                <a:lnTo>
                  <a:pt x="1769077" y="0"/>
                </a:lnTo>
                <a:lnTo>
                  <a:pt x="1769077" y="1769077"/>
                </a:lnTo>
                <a:lnTo>
                  <a:pt x="0" y="176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2297323" y="7190257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066494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041715" y="2466355"/>
            <a:ext cx="4203375" cy="5973865"/>
            <a:chOff x="0" y="0"/>
            <a:chExt cx="1416547" cy="201320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8C52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7066494" y="522711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7066494" y="7190257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1836861" y="8211194"/>
            <a:ext cx="4154377" cy="582587"/>
          </a:xfrm>
          <a:custGeom>
            <a:avLst/>
            <a:gdLst/>
            <a:ahLst/>
            <a:cxnLst/>
            <a:rect r="r" b="b" t="t" l="l"/>
            <a:pathLst>
              <a:path h="582587" w="415437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35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1812082" y="2466355"/>
            <a:ext cx="4203375" cy="5973865"/>
            <a:chOff x="0" y="0"/>
            <a:chExt cx="1416547" cy="201320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16547" cy="2013207"/>
            </a:xfrm>
            <a:custGeom>
              <a:avLst/>
              <a:gdLst/>
              <a:ahLst/>
              <a:cxnLst/>
              <a:rect r="r" b="b" t="t" l="l"/>
              <a:pathLst>
                <a:path h="2013207" w="141654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1836861" y="5227111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1836861" y="7190257"/>
            <a:ext cx="4154377" cy="0"/>
          </a:xfrm>
          <a:prstGeom prst="line">
            <a:avLst/>
          </a:prstGeom>
          <a:ln cap="flat" w="38100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4774377" y="1304307"/>
            <a:ext cx="9139672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Modelos Testados.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84630" y="4608025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Decision Tree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629016" y="7231417"/>
            <a:ext cx="3490991" cy="120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79"/>
              </a:lnSpc>
              <a:spcBef>
                <a:spcPct val="0"/>
              </a:spcBef>
            </a:pPr>
            <a:r>
              <a:rPr lang="en-US" sz="7056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37%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353801" y="4608025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Random Forest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124168" y="4608025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xGBT Classifier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2981503" y="2753413"/>
            <a:ext cx="1768296" cy="1768296"/>
          </a:xfrm>
          <a:custGeom>
            <a:avLst/>
            <a:gdLst/>
            <a:ahLst/>
            <a:cxnLst/>
            <a:rect r="r" b="b" t="t" l="l"/>
            <a:pathLst>
              <a:path h="1768296" w="1768296">
                <a:moveTo>
                  <a:pt x="0" y="0"/>
                </a:moveTo>
                <a:lnTo>
                  <a:pt x="1768296" y="0"/>
                </a:lnTo>
                <a:lnTo>
                  <a:pt x="1768296" y="1768296"/>
                </a:lnTo>
                <a:lnTo>
                  <a:pt x="0" y="17682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8259254" y="2753413"/>
            <a:ext cx="1768296" cy="1768296"/>
          </a:xfrm>
          <a:custGeom>
            <a:avLst/>
            <a:gdLst/>
            <a:ahLst/>
            <a:cxnLst/>
            <a:rect r="r" b="b" t="t" l="l"/>
            <a:pathLst>
              <a:path h="1768296" w="1768296">
                <a:moveTo>
                  <a:pt x="0" y="0"/>
                </a:moveTo>
                <a:lnTo>
                  <a:pt x="1768296" y="0"/>
                </a:lnTo>
                <a:lnTo>
                  <a:pt x="1768296" y="1768296"/>
                </a:lnTo>
                <a:lnTo>
                  <a:pt x="0" y="17682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8214758" y="2757407"/>
            <a:ext cx="1769077" cy="1769077"/>
          </a:xfrm>
          <a:custGeom>
            <a:avLst/>
            <a:gdLst/>
            <a:ahLst/>
            <a:cxnLst/>
            <a:rect r="r" b="b" t="t" l="l"/>
            <a:pathLst>
              <a:path h="1769077" w="1769077">
                <a:moveTo>
                  <a:pt x="0" y="0"/>
                </a:moveTo>
                <a:lnTo>
                  <a:pt x="1769077" y="0"/>
                </a:lnTo>
                <a:lnTo>
                  <a:pt x="1769077" y="1769077"/>
                </a:lnTo>
                <a:lnTo>
                  <a:pt x="0" y="176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2980722" y="2757407"/>
            <a:ext cx="1769077" cy="1769077"/>
          </a:xfrm>
          <a:custGeom>
            <a:avLst/>
            <a:gdLst/>
            <a:ahLst/>
            <a:cxnLst/>
            <a:rect r="r" b="b" t="t" l="l"/>
            <a:pathLst>
              <a:path h="1769077" w="1769077">
                <a:moveTo>
                  <a:pt x="0" y="0"/>
                </a:moveTo>
                <a:lnTo>
                  <a:pt x="1769077" y="0"/>
                </a:lnTo>
                <a:lnTo>
                  <a:pt x="1769077" y="1769077"/>
                </a:lnTo>
                <a:lnTo>
                  <a:pt x="0" y="176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628735" y="5537607"/>
            <a:ext cx="3490991" cy="120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79"/>
              </a:lnSpc>
              <a:spcBef>
                <a:spcPct val="0"/>
              </a:spcBef>
            </a:pPr>
            <a:r>
              <a:rPr lang="en-US" sz="7056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84%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398504" y="5537607"/>
            <a:ext cx="3490991" cy="120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79"/>
              </a:lnSpc>
              <a:spcBef>
                <a:spcPct val="0"/>
              </a:spcBef>
            </a:pPr>
            <a:r>
              <a:rPr lang="en-US" sz="7056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83%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398504" y="7223402"/>
            <a:ext cx="3490991" cy="120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79"/>
              </a:lnSpc>
              <a:spcBef>
                <a:spcPct val="0"/>
              </a:spcBef>
            </a:pPr>
            <a:r>
              <a:rPr lang="en-US" sz="7056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51%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169014" y="5537607"/>
            <a:ext cx="3490991" cy="120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79"/>
              </a:lnSpc>
              <a:spcBef>
                <a:spcPct val="0"/>
              </a:spcBef>
            </a:pPr>
            <a:r>
              <a:rPr lang="en-US" sz="7056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84%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119765" y="7223402"/>
            <a:ext cx="3490991" cy="120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79"/>
              </a:lnSpc>
              <a:spcBef>
                <a:spcPct val="0"/>
              </a:spcBef>
            </a:pPr>
            <a:r>
              <a:rPr lang="en-US" sz="7056">
                <a:solidFill>
                  <a:srgbClr val="145DA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54%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584630" y="5133382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Recall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674423" y="7098836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Precisão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398504" y="5150911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Recall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488297" y="7116364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Precisão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054714" y="5150911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Recall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144507" y="7116364"/>
            <a:ext cx="3490991" cy="43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433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Precisão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3226688"/>
            <a:ext cx="9056752" cy="5644962"/>
          </a:xfrm>
          <a:custGeom>
            <a:avLst/>
            <a:gdLst/>
            <a:ahLst/>
            <a:cxnLst/>
            <a:rect r="r" b="b" t="t" l="l"/>
            <a:pathLst>
              <a:path h="5644962" w="9056752">
                <a:moveTo>
                  <a:pt x="0" y="0"/>
                </a:moveTo>
                <a:lnTo>
                  <a:pt x="9056752" y="0"/>
                </a:lnTo>
                <a:lnTo>
                  <a:pt x="9056752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18345" y="2273750"/>
            <a:ext cx="7077809" cy="768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Modelo xGBT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79007" y="3251151"/>
            <a:ext cx="7956485" cy="6299568"/>
          </a:xfrm>
          <a:custGeom>
            <a:avLst/>
            <a:gdLst/>
            <a:ahLst/>
            <a:cxnLst/>
            <a:rect r="r" b="b" t="t" l="l"/>
            <a:pathLst>
              <a:path h="6299568" w="7956485">
                <a:moveTo>
                  <a:pt x="0" y="0"/>
                </a:moveTo>
                <a:lnTo>
                  <a:pt x="7956486" y="0"/>
                </a:lnTo>
                <a:lnTo>
                  <a:pt x="7956486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18345" y="2273750"/>
            <a:ext cx="7077809" cy="768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Modelo Random Forest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17754" y="-3650"/>
            <a:ext cx="8633304" cy="4114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22"/>
              </a:lnSpc>
              <a:spcBef>
                <a:spcPct val="0"/>
              </a:spcBef>
            </a:pPr>
            <a:r>
              <a:rPr lang="en-US" sz="7872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PRINCIPAIS MOTIVOS DE CANCELAMENTO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98912" y="967949"/>
            <a:ext cx="5889088" cy="8229600"/>
          </a:xfrm>
          <a:custGeom>
            <a:avLst/>
            <a:gdLst/>
            <a:ahLst/>
            <a:cxnLst/>
            <a:rect r="r" b="b" t="t" l="l"/>
            <a:pathLst>
              <a:path h="8229600" w="5889088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03" r="0" b="-370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981767" y="4406498"/>
            <a:ext cx="7769290" cy="3380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9"/>
              </a:lnSpc>
            </a:pPr>
          </a:p>
          <a:p>
            <a:pPr algn="ctr">
              <a:lnSpc>
                <a:spcPts val="3879"/>
              </a:lnSpc>
            </a:pPr>
            <a:r>
              <a:rPr lang="en-US" sz="277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1 - Total de custos de ligações</a:t>
            </a:r>
          </a:p>
          <a:p>
            <a:pPr algn="ctr">
              <a:lnSpc>
                <a:spcPts val="3879"/>
              </a:lnSpc>
            </a:pPr>
            <a:r>
              <a:rPr lang="en-US" sz="277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2 - Total de ligações ao call center</a:t>
            </a:r>
          </a:p>
          <a:p>
            <a:pPr algn="ctr">
              <a:lnSpc>
                <a:spcPts val="3879"/>
              </a:lnSpc>
            </a:pPr>
            <a:r>
              <a:rPr lang="en-US" sz="277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 3 - Total de custos de ligações vespertinas</a:t>
            </a:r>
          </a:p>
          <a:p>
            <a:pPr algn="ctr">
              <a:lnSpc>
                <a:spcPts val="3879"/>
              </a:lnSpc>
            </a:pPr>
            <a:r>
              <a:rPr lang="en-US" sz="277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4 - Total de minutos em ligações</a:t>
            </a:r>
          </a:p>
          <a:p>
            <a:pPr algn="ctr">
              <a:lnSpc>
                <a:spcPts val="3879"/>
              </a:lnSpc>
            </a:pPr>
            <a:r>
              <a:rPr lang="en-US" sz="277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  5 - Não aderência ao plano internacional</a:t>
            </a:r>
          </a:p>
          <a:p>
            <a:pPr algn="ctr">
              <a:lnSpc>
                <a:spcPts val="38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Freeform 11" id="11">
            <a:hlinkClick r:id="rId4" tooltip="https://roger-sampaio-churn.streamlit.app"/>
          </p:cNvPr>
          <p:cNvSpPr/>
          <p:nvPr/>
        </p:nvSpPr>
        <p:spPr>
          <a:xfrm flipH="false" flipV="false" rot="0">
            <a:off x="3557396" y="3295819"/>
            <a:ext cx="3389536" cy="5275542"/>
          </a:xfrm>
          <a:custGeom>
            <a:avLst/>
            <a:gdLst/>
            <a:ahLst/>
            <a:cxnLst/>
            <a:rect r="r" b="b" t="t" l="l"/>
            <a:pathLst>
              <a:path h="5275542" w="3389536">
                <a:moveTo>
                  <a:pt x="0" y="0"/>
                </a:moveTo>
                <a:lnTo>
                  <a:pt x="3389536" y="0"/>
                </a:lnTo>
                <a:lnTo>
                  <a:pt x="3389536" y="5275543"/>
                </a:lnTo>
                <a:lnTo>
                  <a:pt x="0" y="5275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18345" y="2273750"/>
            <a:ext cx="8239800" cy="768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Aplicação em tempo real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8366" y="2485326"/>
            <a:ext cx="8819592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OBRIGADO!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818366" y="4807681"/>
            <a:ext cx="2706695" cy="2696122"/>
            <a:chOff x="0" y="0"/>
            <a:chExt cx="6502400" cy="647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1788" r="223" b="-178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736916" y="5778432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5" y="0"/>
                </a:lnTo>
                <a:lnTo>
                  <a:pt x="399175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36916" y="6339014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5" y="0"/>
                </a:lnTo>
                <a:lnTo>
                  <a:pt x="399175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736916" y="6907158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5" y="0"/>
                </a:lnTo>
                <a:lnTo>
                  <a:pt x="399175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398912" y="967949"/>
            <a:ext cx="5889088" cy="8229600"/>
          </a:xfrm>
          <a:custGeom>
            <a:avLst/>
            <a:gdLst/>
            <a:ahLst/>
            <a:cxnLst/>
            <a:rect r="r" b="b" t="t" l="l"/>
            <a:pathLst>
              <a:path h="8229600" w="5889088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703" r="0" b="-370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736916" y="4723541"/>
            <a:ext cx="3747646" cy="515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050"/>
              </a:lnSpc>
              <a:spcBef>
                <a:spcPct val="0"/>
              </a:spcBef>
            </a:pPr>
            <a:r>
              <a:rPr lang="en-US" sz="2893" spc="-57">
                <a:solidFill>
                  <a:srgbClr val="145DA0"/>
                </a:solidFill>
                <a:latin typeface="Poppins Bold"/>
                <a:ea typeface="Poppins Bold"/>
                <a:cs typeface="Poppins Bold"/>
                <a:sym typeface="Poppins Bold"/>
              </a:rPr>
              <a:t>Roger C. Sampaio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63347" y="5250366"/>
            <a:ext cx="4069598" cy="332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674"/>
              </a:lnSpc>
              <a:spcBef>
                <a:spcPct val="0"/>
              </a:spcBef>
            </a:pPr>
            <a:r>
              <a:rPr lang="en-US" sz="1910" spc="-38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Cientista de Dados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73438" y="6281864"/>
            <a:ext cx="3788059" cy="32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534"/>
              </a:lnSpc>
              <a:spcBef>
                <a:spcPct val="0"/>
              </a:spcBef>
            </a:pPr>
            <a:r>
              <a:rPr lang="en-US" sz="1810" spc="-3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www.rogersampaio.com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73438" y="6905490"/>
            <a:ext cx="3788059" cy="32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534"/>
              </a:lnSpc>
              <a:spcBef>
                <a:spcPct val="0"/>
              </a:spcBef>
            </a:pPr>
            <a:r>
              <a:rPr lang="en-US" sz="1810" spc="-3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rogersampaioo@gmail.com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73438" y="5761462"/>
            <a:ext cx="3559508" cy="32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534"/>
              </a:lnSpc>
              <a:spcBef>
                <a:spcPct val="0"/>
              </a:spcBef>
            </a:pPr>
            <a:r>
              <a:rPr lang="en-US" sz="1810" spc="-36">
                <a:solidFill>
                  <a:srgbClr val="145DA0"/>
                </a:solidFill>
                <a:latin typeface="Poppins"/>
                <a:ea typeface="Poppins"/>
                <a:cs typeface="Poppins"/>
                <a:sym typeface="Poppins"/>
              </a:rPr>
              <a:t>(61)99816-1361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818366" y="756959"/>
            <a:ext cx="2054840" cy="2054840"/>
          </a:xfrm>
          <a:custGeom>
            <a:avLst/>
            <a:gdLst/>
            <a:ahLst/>
            <a:cxnLst/>
            <a:rect r="r" b="b" t="t" l="l"/>
            <a:pathLst>
              <a:path h="2054840" w="2054840">
                <a:moveTo>
                  <a:pt x="0" y="0"/>
                </a:moveTo>
                <a:lnTo>
                  <a:pt x="2054839" y="0"/>
                </a:lnTo>
                <a:lnTo>
                  <a:pt x="2054839" y="2054840"/>
                </a:lnTo>
                <a:lnTo>
                  <a:pt x="0" y="2054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DAGPWPW5Pik</dc:identifier>
  <dcterms:modified xsi:type="dcterms:W3CDTF">2011-08-01T06:04:30Z</dcterms:modified>
  <cp:revision>1</cp:revision>
  <dc:title>White and Blue Professional Modern Technology Pitch Deck Presentation</dc:title>
</cp:coreProperties>
</file>